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92" r:id="rId8"/>
    <p:sldId id="264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91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6.wmf"/><Relationship Id="rId4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803E36-248D-48E9-A6B3-B64B483D10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1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27AA0-C8AF-4C78-9E96-A67F0BD7186B}" type="slidenum">
              <a:rPr lang="en-US"/>
              <a:pPr/>
              <a:t>1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26B14-5698-4C67-972F-484047AAFF26}" type="slidenum">
              <a:rPr lang="en-US"/>
              <a:pPr/>
              <a:t>11</a:t>
            </a:fld>
            <a:endParaRPr lang="en-US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45A83-E597-4220-90C3-E183633166C1}" type="slidenum">
              <a:rPr lang="en-US"/>
              <a:pPr/>
              <a:t>12</a:t>
            </a:fld>
            <a:endParaRPr lang="en-US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8C23B-0A28-4D5D-BA93-7E3C182B632A}" type="slidenum">
              <a:rPr lang="en-US"/>
              <a:pPr/>
              <a:t>13</a:t>
            </a:fld>
            <a:endParaRPr lang="en-US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5CBF3-C02C-4E79-836F-A5D951EE6B39}" type="slidenum">
              <a:rPr lang="en-US"/>
              <a:pPr/>
              <a:t>14</a:t>
            </a:fld>
            <a:endParaRPr lang="en-US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1B2D3-012B-4132-8C53-8E635316427E}" type="slidenum">
              <a:rPr lang="en-US"/>
              <a:pPr/>
              <a:t>15</a:t>
            </a:fld>
            <a:endParaRPr lang="en-US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7EE22-18CC-4804-A326-3CE7CDF33F86}" type="slidenum">
              <a:rPr lang="en-US"/>
              <a:pPr/>
              <a:t>16</a:t>
            </a:fld>
            <a:endParaRPr lang="en-US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DC5E3-B0C0-4E57-82E3-A92E747619CD}" type="slidenum">
              <a:rPr lang="en-US"/>
              <a:pPr/>
              <a:t>17</a:t>
            </a:fld>
            <a:endParaRPr lang="en-US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2E58B-4F65-4D50-ACFF-645929A19825}" type="slidenum">
              <a:rPr lang="en-US"/>
              <a:pPr/>
              <a:t>18</a:t>
            </a:fld>
            <a:endParaRPr lang="en-US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9EBD-E026-4EEE-938B-FAEFCB7F3AFE}" type="slidenum">
              <a:rPr lang="en-US"/>
              <a:pPr/>
              <a:t>2</a:t>
            </a:fld>
            <a:endParaRPr 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57843-6157-4B17-A4C8-BC2586844620}" type="slidenum">
              <a:rPr lang="en-US"/>
              <a:pPr/>
              <a:t>3</a:t>
            </a:fld>
            <a:endParaRPr 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13949-1708-44C9-9398-8A3DD3A92666}" type="slidenum">
              <a:rPr lang="en-US"/>
              <a:pPr/>
              <a:t>4</a:t>
            </a:fld>
            <a:endParaRPr lang="en-US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5993E-4E46-473C-AD6D-2DCE630D5C83}" type="slidenum">
              <a:rPr lang="en-US"/>
              <a:pPr/>
              <a:t>5</a:t>
            </a:fld>
            <a:endParaRPr 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ABB0B-97D4-4DBC-B04A-FF74CF3A202E}" type="slidenum">
              <a:rPr lang="en-US"/>
              <a:pPr/>
              <a:t>6</a:t>
            </a:fld>
            <a:endParaRPr lang="en-US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563A9-B909-49B2-A003-A728699B0F77}" type="slidenum">
              <a:rPr lang="en-US"/>
              <a:pPr/>
              <a:t>8</a:t>
            </a:fld>
            <a:endParaRPr lang="en-US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C0A36-CA26-45D4-874E-62EC4D555A9E}" type="slidenum">
              <a:rPr lang="en-US"/>
              <a:pPr/>
              <a:t>9</a:t>
            </a:fld>
            <a:endParaRPr lang="en-US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CE6A4-7FD8-4E7C-A9C0-AC4FB22BD39A}" type="slidenum">
              <a:rPr lang="en-US"/>
              <a:pPr/>
              <a:t>10</a:t>
            </a:fld>
            <a:endParaRPr lang="en-US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2BB1F-A47C-434F-B819-7AC12CA911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1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DA761-2031-489A-A587-D4D737FB0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4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2D333-49B0-4B6B-BF92-6B7C0A400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145B4-115C-400E-B0C0-B540D984BE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7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3CD1B-D6B1-409A-B268-064580197B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4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9277-4A87-4489-9666-A3257A7C7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5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269DC-4187-4592-9DF6-9CCA8CAD58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7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17550-25DC-4167-8A91-34728B9D5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8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42A19-039E-41DE-9D6F-32F951182F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60CEE-79E7-45D5-8BDB-BFB9C4BEE2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2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F7F46-1832-402E-8444-9E8EE17825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EFEFA7B-0F65-42FC-88E6-C5EA3723CD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0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5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8626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9.1 – Translate Figures and Use Vectors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12750" r="31781" b="10249"/>
          <a:stretch>
            <a:fillRect/>
          </a:stretch>
        </p:blipFill>
        <p:spPr bwMode="auto">
          <a:xfrm>
            <a:off x="304800" y="1905000"/>
            <a:ext cx="44148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charset="2"/>
              </a:rPr>
              <a:t>                </a:t>
            </a:r>
            <a:r>
              <a:rPr lang="en-US"/>
              <a:t>is the image of </a:t>
            </a:r>
            <a:r>
              <a:rPr lang="en-US">
                <a:sym typeface="Symbol" charset="2"/>
              </a:rPr>
              <a:t></a:t>
            </a:r>
            <a:r>
              <a:rPr lang="en-US" i="1"/>
              <a:t>ABC</a:t>
            </a:r>
            <a:r>
              <a:rPr lang="en-US"/>
              <a:t> after a translation.  Write a rule for the translation.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514350" y="228600"/>
          <a:ext cx="15430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Equation" r:id="rId5" imgW="520560" imgH="177480" progId="Equation.DSMT4">
                  <p:embed/>
                </p:oleObj>
              </mc:Choice>
              <mc:Fallback>
                <p:oleObj name="Equation" r:id="rId5" imgW="52056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"/>
                        <a:ext cx="15430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5141913" y="1981200"/>
          <a:ext cx="35782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7" imgW="1434960" imgH="253800" progId="Equation.DSMT4">
                  <p:embed/>
                </p:oleObj>
              </mc:Choice>
              <mc:Fallback>
                <p:oleObj name="Equation" r:id="rId7" imgW="143496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1981200"/>
                        <a:ext cx="35782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Line 8"/>
          <p:cNvSpPr>
            <a:spLocks noChangeShapeType="1"/>
          </p:cNvSpPr>
          <p:nvPr/>
        </p:nvSpPr>
        <p:spPr bwMode="auto">
          <a:xfrm flipH="1">
            <a:off x="2895600" y="3733800"/>
            <a:ext cx="914400" cy="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3810000" y="3733800"/>
            <a:ext cx="0" cy="213360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089275" y="3200400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+2 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775075" y="42672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–5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41" grpId="0" animBg="1"/>
      <p:bldP spid="44042" grpId="0"/>
      <p:bldP spid="44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93725" y="400050"/>
            <a:ext cx="1492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Vector: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Translates a shape in direction and magnitude, or size.</a:t>
            </a:r>
          </a:p>
        </p:txBody>
      </p:sp>
      <p:grpSp>
        <p:nvGrpSpPr>
          <p:cNvPr id="45070" name="Group 14"/>
          <p:cNvGrpSpPr>
            <a:grpSpLocks/>
          </p:cNvGrpSpPr>
          <p:nvPr/>
        </p:nvGrpSpPr>
        <p:grpSpPr bwMode="auto">
          <a:xfrm>
            <a:off x="2438400" y="2133600"/>
            <a:ext cx="749300" cy="598488"/>
            <a:chOff x="4320" y="1140"/>
            <a:chExt cx="472" cy="377"/>
          </a:xfrm>
        </p:grpSpPr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4320" y="1152"/>
              <a:ext cx="4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FG</a:t>
              </a:r>
            </a:p>
          </p:txBody>
        </p:sp>
        <p:grpSp>
          <p:nvGrpSpPr>
            <p:cNvPr id="45068" name="Group 12"/>
            <p:cNvGrpSpPr>
              <a:grpSpLocks/>
            </p:cNvGrpSpPr>
            <p:nvPr/>
          </p:nvGrpSpPr>
          <p:grpSpPr bwMode="auto">
            <a:xfrm>
              <a:off x="4378" y="1140"/>
              <a:ext cx="384" cy="48"/>
              <a:chOff x="4080" y="1296"/>
              <a:chExt cx="384" cy="48"/>
            </a:xfrm>
          </p:grpSpPr>
          <p:sp>
            <p:nvSpPr>
              <p:cNvPr id="45066" name="Line 10"/>
              <p:cNvSpPr>
                <a:spLocks noChangeShapeType="1"/>
              </p:cNvSpPr>
              <p:nvPr/>
            </p:nvSpPr>
            <p:spPr bwMode="auto">
              <a:xfrm>
                <a:off x="4080" y="134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7" name="Line 11"/>
              <p:cNvSpPr>
                <a:spLocks noChangeShapeType="1"/>
              </p:cNvSpPr>
              <p:nvPr/>
            </p:nvSpPr>
            <p:spPr bwMode="auto">
              <a:xfrm flipH="1" flipV="1">
                <a:off x="4368" y="1296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1066800" y="2133600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Name: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143000" y="26670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Where </a:t>
            </a:r>
            <a:r>
              <a:rPr lang="en-US" i="1"/>
              <a:t>F</a:t>
            </a:r>
            <a:r>
              <a:rPr lang="en-US"/>
              <a:t> is the initial point and </a:t>
            </a:r>
            <a:r>
              <a:rPr lang="en-US" i="1"/>
              <a:t>G </a:t>
            </a:r>
            <a:r>
              <a:rPr lang="en-US"/>
              <a:t>is the terminal point.</a:t>
            </a:r>
          </a:p>
        </p:txBody>
      </p:sp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13542" r="20313" b="12500"/>
          <a:stretch>
            <a:fillRect/>
          </a:stretch>
        </p:blipFill>
        <p:spPr bwMode="auto">
          <a:xfrm>
            <a:off x="5867400" y="3886200"/>
            <a:ext cx="28956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28600" y="4068763"/>
            <a:ext cx="3352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u="sng"/>
              <a:t>Component form:</a:t>
            </a:r>
          </a:p>
        </p:txBody>
      </p:sp>
      <p:graphicFrame>
        <p:nvGraphicFramePr>
          <p:cNvPr id="45077" name="Object 21"/>
          <p:cNvGraphicFramePr>
            <a:graphicFrameLocks noChangeAspect="1"/>
          </p:cNvGraphicFramePr>
          <p:nvPr/>
        </p:nvGraphicFramePr>
        <p:xfrm>
          <a:off x="2590800" y="4953000"/>
          <a:ext cx="13716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Equation" r:id="rId5" imgW="393480" imgH="253800" progId="Equation.DSMT4">
                  <p:embed/>
                </p:oleObj>
              </mc:Choice>
              <mc:Fallback>
                <p:oleObj name="Equation" r:id="rId5" imgW="393480" imgH="253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13716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8" name="Object 22"/>
          <p:cNvGraphicFramePr>
            <a:graphicFrameLocks noChangeAspect="1"/>
          </p:cNvGraphicFramePr>
          <p:nvPr/>
        </p:nvGraphicFramePr>
        <p:xfrm>
          <a:off x="3635375" y="3886200"/>
          <a:ext cx="14160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Equation" r:id="rId7" imgW="406080" imgH="253800" progId="Equation.DSMT4">
                  <p:embed/>
                </p:oleObj>
              </mc:Choice>
              <mc:Fallback>
                <p:oleObj name="Equation" r:id="rId7" imgW="406080" imgH="253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886200"/>
                        <a:ext cx="14160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9" grpId="0"/>
      <p:bldP spid="45071" grpId="0"/>
      <p:bldP spid="450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3542" r="3125" b="12500"/>
          <a:stretch>
            <a:fillRect/>
          </a:stretch>
        </p:blipFill>
        <p:spPr bwMode="auto">
          <a:xfrm>
            <a:off x="228600" y="914400"/>
            <a:ext cx="5486400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2725" y="247650"/>
            <a:ext cx="8377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Name the vector and write its component form.</a:t>
            </a: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3962400" y="5257800"/>
          <a:ext cx="17700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Equation" r:id="rId5" imgW="507960" imgH="253800" progId="Equation.DSMT4">
                  <p:embed/>
                </p:oleObj>
              </mc:Choice>
              <mc:Fallback>
                <p:oleObj name="Equation" r:id="rId5" imgW="50796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57800"/>
                        <a:ext cx="1770063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1371600" y="2033588"/>
            <a:ext cx="2667000" cy="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895600" y="1500188"/>
            <a:ext cx="619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+5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4038600" y="2033588"/>
            <a:ext cx="0" cy="53340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038600" y="20335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–1</a:t>
            </a:r>
          </a:p>
        </p:txBody>
      </p:sp>
      <p:grpSp>
        <p:nvGrpSpPr>
          <p:cNvPr id="47116" name="Group 12"/>
          <p:cNvGrpSpPr>
            <a:grpSpLocks/>
          </p:cNvGrpSpPr>
          <p:nvPr/>
        </p:nvGrpSpPr>
        <p:grpSpPr bwMode="auto">
          <a:xfrm>
            <a:off x="3733800" y="4495800"/>
            <a:ext cx="701675" cy="598488"/>
            <a:chOff x="4320" y="1140"/>
            <a:chExt cx="442" cy="377"/>
          </a:xfrm>
        </p:grpSpPr>
        <p:sp>
          <p:nvSpPr>
            <p:cNvPr id="47117" name="Text Box 13"/>
            <p:cNvSpPr txBox="1">
              <a:spLocks noChangeArrowheads="1"/>
            </p:cNvSpPr>
            <p:nvPr/>
          </p:nvSpPr>
          <p:spPr bwMode="auto">
            <a:xfrm>
              <a:off x="4320" y="1152"/>
              <a:ext cx="42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JD</a:t>
              </a:r>
            </a:p>
          </p:txBody>
        </p:sp>
        <p:grpSp>
          <p:nvGrpSpPr>
            <p:cNvPr id="47118" name="Group 14"/>
            <p:cNvGrpSpPr>
              <a:grpSpLocks/>
            </p:cNvGrpSpPr>
            <p:nvPr/>
          </p:nvGrpSpPr>
          <p:grpSpPr bwMode="auto">
            <a:xfrm>
              <a:off x="4378" y="1140"/>
              <a:ext cx="384" cy="48"/>
              <a:chOff x="4080" y="1296"/>
              <a:chExt cx="384" cy="48"/>
            </a:xfrm>
          </p:grpSpPr>
          <p:sp>
            <p:nvSpPr>
              <p:cNvPr id="47119" name="Line 15"/>
              <p:cNvSpPr>
                <a:spLocks noChangeShapeType="1"/>
              </p:cNvSpPr>
              <p:nvPr/>
            </p:nvSpPr>
            <p:spPr bwMode="auto">
              <a:xfrm>
                <a:off x="4080" y="134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0" name="Line 16"/>
              <p:cNvSpPr>
                <a:spLocks noChangeShapeType="1"/>
              </p:cNvSpPr>
              <p:nvPr/>
            </p:nvSpPr>
            <p:spPr bwMode="auto">
              <a:xfrm flipH="1" flipV="1">
                <a:off x="4368" y="1296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533400" y="4572000"/>
            <a:ext cx="53546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Vector Name: _____________</a:t>
            </a:r>
          </a:p>
          <a:p>
            <a:endParaRPr lang="en-US"/>
          </a:p>
          <a:p>
            <a:r>
              <a:rPr lang="en-US"/>
              <a:t>Component Form: 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2" grpId="0"/>
      <p:bldP spid="47113" grpId="0" animBg="1"/>
      <p:bldP spid="471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5375" r="4875" b="12750"/>
          <a:stretch>
            <a:fillRect/>
          </a:stretch>
        </p:blipFill>
        <p:spPr bwMode="auto">
          <a:xfrm>
            <a:off x="304800" y="990600"/>
            <a:ext cx="46482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12725" y="247650"/>
            <a:ext cx="8377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Name the vector and write its component form.</a:t>
            </a:r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810000" y="5365750"/>
          <a:ext cx="1905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65750"/>
                        <a:ext cx="19050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838200" y="1600200"/>
            <a:ext cx="3505200" cy="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362200" y="106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–7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914400" y="1600200"/>
            <a:ext cx="0" cy="144780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04800" y="19812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–3</a:t>
            </a:r>
          </a:p>
        </p:txBody>
      </p:sp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3810000" y="4419600"/>
            <a:ext cx="749300" cy="598488"/>
            <a:chOff x="4320" y="1140"/>
            <a:chExt cx="472" cy="377"/>
          </a:xfrm>
        </p:grpSpPr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4320" y="1152"/>
              <a:ext cx="4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DR</a:t>
              </a:r>
            </a:p>
          </p:txBody>
        </p:sp>
        <p:grpSp>
          <p:nvGrpSpPr>
            <p:cNvPr id="48141" name="Group 13"/>
            <p:cNvGrpSpPr>
              <a:grpSpLocks/>
            </p:cNvGrpSpPr>
            <p:nvPr/>
          </p:nvGrpSpPr>
          <p:grpSpPr bwMode="auto">
            <a:xfrm>
              <a:off x="4378" y="1140"/>
              <a:ext cx="384" cy="48"/>
              <a:chOff x="4080" y="1296"/>
              <a:chExt cx="384" cy="48"/>
            </a:xfrm>
          </p:grpSpPr>
          <p:sp>
            <p:nvSpPr>
              <p:cNvPr id="48142" name="Line 14"/>
              <p:cNvSpPr>
                <a:spLocks noChangeShapeType="1"/>
              </p:cNvSpPr>
              <p:nvPr/>
            </p:nvSpPr>
            <p:spPr bwMode="auto">
              <a:xfrm>
                <a:off x="4080" y="134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3" name="Line 15"/>
              <p:cNvSpPr>
                <a:spLocks noChangeShapeType="1"/>
              </p:cNvSpPr>
              <p:nvPr/>
            </p:nvSpPr>
            <p:spPr bwMode="auto">
              <a:xfrm flipH="1" flipV="1">
                <a:off x="4368" y="1296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533400" y="4572000"/>
            <a:ext cx="53546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Vector Name: _____________</a:t>
            </a:r>
          </a:p>
          <a:p>
            <a:endParaRPr lang="en-US"/>
          </a:p>
          <a:p>
            <a:r>
              <a:rPr lang="en-US"/>
              <a:t>Component Form: 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/>
      <p:bldP spid="48137" grpId="0" animBg="1"/>
      <p:bldP spid="481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2750" r="4875" b="10249"/>
          <a:stretch>
            <a:fillRect/>
          </a:stretch>
        </p:blipFill>
        <p:spPr bwMode="auto">
          <a:xfrm>
            <a:off x="304800" y="1143000"/>
            <a:ext cx="52578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12725" y="247650"/>
            <a:ext cx="8377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Name the vector and write its component form.</a:t>
            </a:r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3962400" y="5327650"/>
          <a:ext cx="17526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Equation" r:id="rId5" imgW="545760" imgH="253800" progId="Equation.DSMT4">
                  <p:embed/>
                </p:oleObj>
              </mc:Choice>
              <mc:Fallback>
                <p:oleObj name="Equation" r:id="rId5" imgW="54576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27650"/>
                        <a:ext cx="17526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2971800" y="1752600"/>
            <a:ext cx="0" cy="205740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971800" y="2438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–4</a:t>
            </a:r>
          </a:p>
        </p:txBody>
      </p:sp>
      <p:grpSp>
        <p:nvGrpSpPr>
          <p:cNvPr id="49163" name="Group 11"/>
          <p:cNvGrpSpPr>
            <a:grpSpLocks/>
          </p:cNvGrpSpPr>
          <p:nvPr/>
        </p:nvGrpSpPr>
        <p:grpSpPr bwMode="auto">
          <a:xfrm>
            <a:off x="4038600" y="4495800"/>
            <a:ext cx="701675" cy="598488"/>
            <a:chOff x="4320" y="1140"/>
            <a:chExt cx="442" cy="377"/>
          </a:xfrm>
        </p:grpSpPr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4320" y="1152"/>
              <a:ext cx="42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RS</a:t>
              </a:r>
            </a:p>
          </p:txBody>
        </p:sp>
        <p:grpSp>
          <p:nvGrpSpPr>
            <p:cNvPr id="49165" name="Group 13"/>
            <p:cNvGrpSpPr>
              <a:grpSpLocks/>
            </p:cNvGrpSpPr>
            <p:nvPr/>
          </p:nvGrpSpPr>
          <p:grpSpPr bwMode="auto">
            <a:xfrm>
              <a:off x="4378" y="1140"/>
              <a:ext cx="384" cy="48"/>
              <a:chOff x="4080" y="1296"/>
              <a:chExt cx="384" cy="48"/>
            </a:xfrm>
          </p:grpSpPr>
          <p:sp>
            <p:nvSpPr>
              <p:cNvPr id="49166" name="Line 14"/>
              <p:cNvSpPr>
                <a:spLocks noChangeShapeType="1"/>
              </p:cNvSpPr>
              <p:nvPr/>
            </p:nvSpPr>
            <p:spPr bwMode="auto">
              <a:xfrm>
                <a:off x="4080" y="134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7" name="Line 15"/>
              <p:cNvSpPr>
                <a:spLocks noChangeShapeType="1"/>
              </p:cNvSpPr>
              <p:nvPr/>
            </p:nvSpPr>
            <p:spPr bwMode="auto">
              <a:xfrm flipH="1" flipV="1">
                <a:off x="4368" y="1296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33400" y="4572000"/>
            <a:ext cx="53546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Vector Name: _____________</a:t>
            </a:r>
          </a:p>
          <a:p>
            <a:endParaRPr lang="en-US"/>
          </a:p>
          <a:p>
            <a:r>
              <a:rPr lang="en-US"/>
              <a:t>Component Form: 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nimBg="1"/>
      <p:bldP spid="49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212725" y="274638"/>
            <a:ext cx="83216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		  is the image of </a:t>
            </a:r>
            <a:r>
              <a:rPr lang="en-US">
                <a:sym typeface="Symbol" charset="2"/>
              </a:rPr>
              <a:t></a:t>
            </a:r>
            <a:r>
              <a:rPr lang="en-US" i="1"/>
              <a:t>ABC</a:t>
            </a:r>
            <a:r>
              <a:rPr lang="en-US"/>
              <a:t> after a translation.  Write a vector in component form for the translation.</a:t>
            </a:r>
          </a:p>
        </p:txBody>
      </p:sp>
      <p:graphicFrame>
        <p:nvGraphicFramePr>
          <p:cNvPr id="50195" name="Object 19"/>
          <p:cNvGraphicFramePr>
            <a:graphicFrameLocks noChangeAspect="1"/>
          </p:cNvGraphicFramePr>
          <p:nvPr/>
        </p:nvGraphicFramePr>
        <p:xfrm>
          <a:off x="304800" y="304800"/>
          <a:ext cx="1905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Equation" r:id="rId4" imgW="596641" imgH="177723" progId="Equation.DSMT4">
                  <p:embed/>
                </p:oleObj>
              </mc:Choice>
              <mc:Fallback>
                <p:oleObj name="Equation" r:id="rId4" imgW="596641" imgH="177723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9050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838200" y="5638800"/>
            <a:ext cx="5354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Component Form: _________</a:t>
            </a:r>
          </a:p>
        </p:txBody>
      </p:sp>
      <p:pic>
        <p:nvPicPr>
          <p:cNvPr id="5019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t="13875" r="24094" b="11125"/>
          <a:stretch>
            <a:fillRect/>
          </a:stretch>
        </p:blipFill>
        <p:spPr bwMode="auto">
          <a:xfrm>
            <a:off x="990600" y="1981200"/>
            <a:ext cx="3411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2990850" y="3306763"/>
            <a:ext cx="590550" cy="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2895600" y="2773363"/>
            <a:ext cx="619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+2</a:t>
            </a:r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 flipV="1">
            <a:off x="3657600" y="3352800"/>
            <a:ext cx="0" cy="160020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3676650" y="3810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–5</a:t>
            </a:r>
          </a:p>
        </p:txBody>
      </p:sp>
      <p:graphicFrame>
        <p:nvGraphicFramePr>
          <p:cNvPr id="50203" name="Object 27"/>
          <p:cNvGraphicFramePr>
            <a:graphicFrameLocks noChangeAspect="1"/>
          </p:cNvGraphicFramePr>
          <p:nvPr/>
        </p:nvGraphicFramePr>
        <p:xfrm>
          <a:off x="4286250" y="5410200"/>
          <a:ext cx="17129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Equation" r:id="rId7" imgW="533160" imgH="253800" progId="Equation.DSMT4">
                  <p:embed/>
                </p:oleObj>
              </mc:Choice>
              <mc:Fallback>
                <p:oleObj name="Equation" r:id="rId7" imgW="533160" imgH="253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5410200"/>
                        <a:ext cx="1712913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9" grpId="0" animBg="1"/>
      <p:bldP spid="50200" grpId="0"/>
      <p:bldP spid="50201" grpId="0" animBg="1"/>
      <p:bldP spid="502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17125" r="18375" b="13499"/>
          <a:stretch>
            <a:fillRect/>
          </a:stretch>
        </p:blipFill>
        <p:spPr bwMode="auto">
          <a:xfrm>
            <a:off x="990600" y="1630363"/>
            <a:ext cx="5549900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AutoShape 5"/>
          <p:cNvSpPr>
            <a:spLocks noChangeArrowheads="1"/>
          </p:cNvSpPr>
          <p:nvPr/>
        </p:nvSpPr>
        <p:spPr bwMode="auto">
          <a:xfrm rot="-1610977">
            <a:off x="957263" y="2016125"/>
            <a:ext cx="3581400" cy="1808163"/>
          </a:xfrm>
          <a:prstGeom prst="triangle">
            <a:avLst>
              <a:gd name="adj" fmla="val 2588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 rot="-1610977">
            <a:off x="2568575" y="2849563"/>
            <a:ext cx="3581400" cy="1808162"/>
          </a:xfrm>
          <a:prstGeom prst="triangle">
            <a:avLst>
              <a:gd name="adj" fmla="val 2588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971800" y="5287963"/>
            <a:ext cx="455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A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400800" y="3535363"/>
            <a:ext cx="455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B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125788" y="2803525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C</a:t>
            </a:r>
          </a:p>
        </p:txBody>
      </p:sp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990600" y="4449763"/>
          <a:ext cx="609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Equation" r:id="rId5" imgW="203040" imgH="164880" progId="Equation.DSMT4">
                  <p:embed/>
                </p:oleObj>
              </mc:Choice>
              <mc:Fallback>
                <p:oleObj name="Equation" r:id="rId5" imgW="203040" imgH="164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49763"/>
                        <a:ext cx="609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1143000" y="2011363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name="Equation" r:id="rId7" imgW="203040" imgH="177480" progId="Equation.DSMT4">
                  <p:embed/>
                </p:oleObj>
              </mc:Choice>
              <mc:Fallback>
                <p:oleObj name="Equation" r:id="rId7" imgW="20304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11363"/>
                        <a:ext cx="609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2" name="Object 12"/>
          <p:cNvGraphicFramePr>
            <a:graphicFrameLocks noChangeAspect="1"/>
          </p:cNvGraphicFramePr>
          <p:nvPr/>
        </p:nvGraphicFramePr>
        <p:xfrm>
          <a:off x="4724400" y="2392363"/>
          <a:ext cx="6858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3" name="Equation" r:id="rId9" imgW="203040" imgH="164880" progId="Equation.DSMT4">
                  <p:embed/>
                </p:oleObj>
              </mc:Choice>
              <mc:Fallback>
                <p:oleObj name="Equation" r:id="rId9" imgW="203040" imgH="164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92363"/>
                        <a:ext cx="6858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76200" y="76200"/>
            <a:ext cx="83216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		  is the image of </a:t>
            </a:r>
            <a:r>
              <a:rPr lang="en-US">
                <a:sym typeface="Symbol" charset="2"/>
              </a:rPr>
              <a:t></a:t>
            </a:r>
            <a:r>
              <a:rPr lang="en-US" i="1"/>
              <a:t>ABC</a:t>
            </a:r>
            <a:r>
              <a:rPr lang="en-US"/>
              <a:t> after a translation.  Write a vector in component form for the translation.</a:t>
            </a:r>
          </a:p>
        </p:txBody>
      </p:sp>
      <p:graphicFrame>
        <p:nvGraphicFramePr>
          <p:cNvPr id="66574" name="Object 14"/>
          <p:cNvGraphicFramePr>
            <a:graphicFrameLocks noChangeAspect="1"/>
          </p:cNvGraphicFramePr>
          <p:nvPr/>
        </p:nvGraphicFramePr>
        <p:xfrm>
          <a:off x="168275" y="106363"/>
          <a:ext cx="1905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4" name="Equation" r:id="rId11" imgW="596641" imgH="177723" progId="Equation.DSMT4">
                  <p:embed/>
                </p:oleObj>
              </mc:Choice>
              <mc:Fallback>
                <p:oleObj name="Equation" r:id="rId11" imgW="596641" imgH="17772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06363"/>
                        <a:ext cx="19050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701675" y="5967413"/>
            <a:ext cx="5354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Component Form: _________</a:t>
            </a: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1543050" y="5364163"/>
            <a:ext cx="1657350" cy="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2000250" y="528796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–4</a:t>
            </a: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 flipV="1">
            <a:off x="1543050" y="4525963"/>
            <a:ext cx="0" cy="83820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1533525" y="4678363"/>
            <a:ext cx="619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+2</a:t>
            </a:r>
          </a:p>
        </p:txBody>
      </p:sp>
      <p:graphicFrame>
        <p:nvGraphicFramePr>
          <p:cNvPr id="66580" name="Object 20"/>
          <p:cNvGraphicFramePr>
            <a:graphicFrameLocks noChangeAspect="1"/>
          </p:cNvGraphicFramePr>
          <p:nvPr/>
        </p:nvGraphicFramePr>
        <p:xfrm>
          <a:off x="4230688" y="5738813"/>
          <a:ext cx="15494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5" name="Equation" r:id="rId13" imgW="482400" imgH="253800" progId="Equation.DSMT4">
                  <p:embed/>
                </p:oleObj>
              </mc:Choice>
              <mc:Fallback>
                <p:oleObj name="Equation" r:id="rId13" imgW="48240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5738813"/>
                        <a:ext cx="154940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6" grpId="0" animBg="1"/>
      <p:bldP spid="66577" grpId="0"/>
      <p:bldP spid="66578" grpId="0" animBg="1"/>
      <p:bldP spid="665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18750" r="17969" b="21875"/>
          <a:stretch>
            <a:fillRect/>
          </a:stretch>
        </p:blipFill>
        <p:spPr bwMode="auto">
          <a:xfrm>
            <a:off x="381000" y="1143000"/>
            <a:ext cx="48768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12725" y="247650"/>
            <a:ext cx="8702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Find the value of each variable in the translation.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553200" y="1360488"/>
            <a:ext cx="720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a</a:t>
            </a:r>
            <a:r>
              <a:rPr lang="en-US"/>
              <a:t> =</a:t>
            </a:r>
            <a:endParaRPr lang="en-US" i="1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315200" y="1371600"/>
            <a:ext cx="752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80</a:t>
            </a:r>
            <a:r>
              <a:rPr lang="en-US">
                <a:cs typeface="Times New Roman" pitchFamily="18" charset="0"/>
              </a:rPr>
              <a:t>°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553200" y="2438400"/>
            <a:ext cx="122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b</a:t>
            </a:r>
            <a:r>
              <a:rPr lang="en-US"/>
              <a:t> = 8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6477000" y="1295400"/>
            <a:ext cx="16764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781800" y="2971800"/>
            <a:ext cx="1054100" cy="608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b</a:t>
            </a:r>
            <a:r>
              <a:rPr lang="en-US"/>
              <a:t> = 4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629400" y="4953000"/>
            <a:ext cx="163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  <a:r>
              <a:rPr lang="en-US" i="1"/>
              <a:t>d</a:t>
            </a:r>
            <a:r>
              <a:rPr lang="en-US"/>
              <a:t> = 100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858000" y="5486400"/>
            <a:ext cx="1419225" cy="608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d</a:t>
            </a:r>
            <a:r>
              <a:rPr lang="en-US"/>
              <a:t> = 20</a:t>
            </a:r>
            <a:r>
              <a:rPr lang="en-US">
                <a:cs typeface="Times New Roman" pitchFamily="18" charset="0"/>
              </a:rPr>
              <a:t>°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6705600" y="4038600"/>
            <a:ext cx="1235075" cy="608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c</a:t>
            </a:r>
            <a:r>
              <a:rPr lang="en-US"/>
              <a:t> 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1" grpId="0"/>
      <p:bldP spid="52234" grpId="0"/>
      <p:bldP spid="52235" grpId="0" animBg="1"/>
      <p:bldP spid="52236" grpId="0" animBg="1"/>
      <p:bldP spid="52237" grpId="0"/>
      <p:bldP spid="52238" grpId="0" animBg="1"/>
      <p:bldP spid="522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6667" r="13281" b="20833"/>
          <a:stretch>
            <a:fillRect/>
          </a:stretch>
        </p:blipFill>
        <p:spPr bwMode="auto">
          <a:xfrm>
            <a:off x="304800" y="762000"/>
            <a:ext cx="51054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12725" y="247650"/>
            <a:ext cx="8707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Find the value of each variable in the translation.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914400" y="4484688"/>
            <a:ext cx="720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a</a:t>
            </a:r>
            <a:r>
              <a:rPr lang="en-US"/>
              <a:t> =</a:t>
            </a:r>
            <a:endParaRPr lang="en-US" i="1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676400" y="4495800"/>
            <a:ext cx="252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180 – 90 – 31 </a:t>
            </a:r>
            <a:endParaRPr lang="en-US">
              <a:cs typeface="Times New Roman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1419225" cy="608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a = </a:t>
            </a:r>
            <a:r>
              <a:rPr lang="en-US"/>
              <a:t>59</a:t>
            </a:r>
            <a:r>
              <a:rPr lang="en-US">
                <a:cs typeface="Times New Roman" pitchFamily="18" charset="0"/>
              </a:rPr>
              <a:t>°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337300" y="1112838"/>
            <a:ext cx="1838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b</a:t>
            </a:r>
            <a:r>
              <a:rPr lang="en-US"/>
              <a:t> – 5 = 12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946900" y="1646238"/>
            <a:ext cx="1257300" cy="608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b</a:t>
            </a:r>
            <a:r>
              <a:rPr lang="en-US"/>
              <a:t> = 17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565900" y="3094038"/>
            <a:ext cx="2046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  <a:r>
              <a:rPr lang="en-US" i="1"/>
              <a:t>c</a:t>
            </a:r>
            <a:r>
              <a:rPr lang="en-US"/>
              <a:t> + 2 = 20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7213600" y="3581400"/>
            <a:ext cx="140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  <a:r>
              <a:rPr lang="en-US" i="1"/>
              <a:t>c</a:t>
            </a:r>
            <a:r>
              <a:rPr lang="en-US"/>
              <a:t> = 18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7467600" y="4114800"/>
            <a:ext cx="1031875" cy="608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c</a:t>
            </a:r>
            <a:r>
              <a:rPr lang="en-US"/>
              <a:t> 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5" grpId="0"/>
      <p:bldP spid="53256" grpId="0" animBg="1"/>
      <p:bldP spid="53258" grpId="0"/>
      <p:bldP spid="53259" grpId="0" animBg="1"/>
      <p:bldP spid="53260" grpId="0"/>
      <p:bldP spid="53261" grpId="0"/>
      <p:bldP spid="532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65125" y="32385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Transformation: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581400" y="304800"/>
            <a:ext cx="482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Moves or changes a figure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81000" y="1935163"/>
            <a:ext cx="1966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Preimage: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362200" y="1905000"/>
            <a:ext cx="2790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Original figure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81000" y="3535363"/>
            <a:ext cx="140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Image: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828800" y="3581400"/>
            <a:ext cx="3627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Transformed figure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81000" y="5516563"/>
            <a:ext cx="1878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Isometry: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209800" y="5486400"/>
            <a:ext cx="5081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 congruent transformation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553200" y="4267200"/>
            <a:ext cx="197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“P prime”</a:t>
            </a:r>
          </a:p>
        </p:txBody>
      </p:sp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1981200" y="4267200"/>
          <a:ext cx="41910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4" imgW="1257120" imgH="177480" progId="Equation.DSMT4">
                  <p:embed/>
                </p:oleObj>
              </mc:Choice>
              <mc:Fallback>
                <p:oleObj name="Equation" r:id="rId4" imgW="125712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41910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/>
      <p:bldP spid="31752" grpId="0"/>
      <p:bldP spid="31753" grpId="0"/>
      <p:bldP spid="31754" grpId="0"/>
      <p:bldP spid="31755" grpId="0"/>
      <p:bldP spid="317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65125" y="781050"/>
            <a:ext cx="2351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Translation: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66800" y="144780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An isometry that moves every point a certain distance in a certain direction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676400" y="3962400"/>
            <a:ext cx="21336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219200" y="37338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P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505200" y="53340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Q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1676400" y="3962400"/>
            <a:ext cx="21336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4191000" y="2819400"/>
          <a:ext cx="533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4" imgW="190440" imgH="164880" progId="Equation.DSMT4">
                  <p:embed/>
                </p:oleObj>
              </mc:Choice>
              <mc:Fallback>
                <p:oleObj name="Equation" r:id="rId4" imgW="190440" imgH="164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5334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6629400" y="4648200"/>
          <a:ext cx="5699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Equation" r:id="rId6" imgW="203040" imgH="203040" progId="Equation.DSMT4">
                  <p:embed/>
                </p:oleObj>
              </mc:Choice>
              <mc:Fallback>
                <p:oleObj name="Equation" r:id="rId6" imgW="20304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5699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3810000" y="4724400"/>
            <a:ext cx="28194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1676400" y="3352800"/>
            <a:ext cx="28194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0694E-6 L 0.30834 -0.0888 " pathEditMode="relative" ptsTypes="AA">
                                      <p:cBhvr>
                                        <p:cTn id="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807" grpId="0" animBg="1"/>
      <p:bldP spid="338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0625" r="21094" b="13542"/>
          <a:stretch>
            <a:fillRect/>
          </a:stretch>
        </p:blipFill>
        <p:spPr bwMode="auto">
          <a:xfrm>
            <a:off x="990600" y="2743200"/>
            <a:ext cx="6400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2352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Translation: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279525" y="1085850"/>
            <a:ext cx="113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Note:</a:t>
            </a:r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2667000" y="990600"/>
          <a:ext cx="17065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5" imgW="609480" imgH="304560" progId="Equation.DSMT4">
                  <p:embed/>
                </p:oleObj>
              </mc:Choice>
              <mc:Fallback>
                <p:oleObj name="Equation" r:id="rId5" imgW="609480" imgH="304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170656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495800" y="1219200"/>
            <a:ext cx="839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and</a:t>
            </a:r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5486400" y="1143000"/>
          <a:ext cx="19558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7" imgW="698400" imgH="241200" progId="Equation.DSMT4">
                  <p:embed/>
                </p:oleObj>
              </mc:Choice>
              <mc:Fallback>
                <p:oleObj name="Equation" r:id="rId7" imgW="69840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143000"/>
                        <a:ext cx="19558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AutoShape 10"/>
          <p:cNvSpPr>
            <a:spLocks noChangeArrowheads="1"/>
          </p:cNvSpPr>
          <p:nvPr/>
        </p:nvSpPr>
        <p:spPr bwMode="auto">
          <a:xfrm rot="4737544">
            <a:off x="3047207" y="3582193"/>
            <a:ext cx="152400" cy="1317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 rot="4737544">
            <a:off x="4887119" y="5115719"/>
            <a:ext cx="152400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3429000" y="34290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5410200" y="48768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4" grpId="0"/>
      <p:bldP spid="34826" grpId="0" animBg="1"/>
      <p:bldP spid="34827" grpId="0" animBg="1"/>
      <p:bldP spid="34829" grpId="0" animBg="1"/>
      <p:bldP spid="348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88925" y="552450"/>
            <a:ext cx="2497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Motion Rule: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7226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Moves each point left, right, down, or up</a:t>
            </a: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1219200" y="2133600"/>
          <a:ext cx="53213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4" imgW="1371600" imgH="253800" progId="Equation.DSMT4">
                  <p:embed/>
                </p:oleObj>
              </mc:Choice>
              <mc:Fallback>
                <p:oleObj name="Equation" r:id="rId4" imgW="13716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33600"/>
                        <a:ext cx="5321300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4114800" y="2971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5715000" y="2971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505200" y="3962400"/>
            <a:ext cx="11541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Left </a:t>
            </a:r>
          </a:p>
          <a:p>
            <a:pPr algn="ctr"/>
            <a:r>
              <a:rPr lang="en-US"/>
              <a:t>or </a:t>
            </a:r>
          </a:p>
          <a:p>
            <a:pPr algn="ctr"/>
            <a:r>
              <a:rPr lang="en-US"/>
              <a:t>Right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235575" y="3886200"/>
            <a:ext cx="12001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Down</a:t>
            </a:r>
          </a:p>
          <a:p>
            <a:pPr algn="ctr"/>
            <a:r>
              <a:rPr lang="en-US"/>
              <a:t>or </a:t>
            </a:r>
          </a:p>
          <a:p>
            <a:pPr algn="ctr"/>
            <a:r>
              <a:rPr lang="en-US"/>
              <a:t>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7" grpId="0" animBg="1"/>
      <p:bldP spid="35848" grpId="0" animBg="1"/>
      <p:bldP spid="35849" grpId="0"/>
      <p:bldP spid="358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Grid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1054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3559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Use the translation </a:t>
            </a:r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3657600" y="152400"/>
          <a:ext cx="3352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2400"/>
                        <a:ext cx="3352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28600" y="914400"/>
            <a:ext cx="5229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What is the image of </a:t>
            </a:r>
            <a:r>
              <a:rPr lang="en-US" i="1"/>
              <a:t>D</a:t>
            </a:r>
            <a:r>
              <a:rPr lang="en-US"/>
              <a:t>(4, 7)?</a:t>
            </a:r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3390900" y="254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048000" y="20574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D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324600" y="1905000"/>
            <a:ext cx="231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(4 + 2, 7 – 5)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7010400" y="2514600"/>
            <a:ext cx="1065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(6, 2)</a:t>
            </a:r>
          </a:p>
        </p:txBody>
      </p:sp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5562600" y="1981200"/>
          <a:ext cx="83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Equation" r:id="rId7" imgW="330120" imgH="164880" progId="Equation.DSMT4">
                  <p:embed/>
                </p:oleObj>
              </mc:Choice>
              <mc:Fallback>
                <p:oleObj name="Equation" r:id="rId7" imgW="330120" imgH="164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81200"/>
                        <a:ext cx="838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6248400" y="2590800"/>
          <a:ext cx="83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Equation" r:id="rId9" imgW="330120" imgH="164880" progId="Equation.DSMT4">
                  <p:embed/>
                </p:oleObj>
              </mc:Choice>
              <mc:Fallback>
                <p:oleObj name="Equation" r:id="rId9" imgW="33012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90800"/>
                        <a:ext cx="838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3856038" y="3692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881" name="Object 17"/>
          <p:cNvGraphicFramePr>
            <a:graphicFrameLocks noChangeAspect="1"/>
          </p:cNvGraphicFramePr>
          <p:nvPr/>
        </p:nvGraphicFramePr>
        <p:xfrm>
          <a:off x="3962400" y="3429000"/>
          <a:ext cx="546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Equation" r:id="rId10" imgW="215640" imgH="164880" progId="Equation.DSMT4">
                  <p:embed/>
                </p:oleObj>
              </mc:Choice>
              <mc:Fallback>
                <p:oleObj name="Equation" r:id="rId10" imgW="215640" imgH="1648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429000"/>
                        <a:ext cx="546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3505200" y="2590800"/>
            <a:ext cx="457200" cy="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3962400" y="2590800"/>
            <a:ext cx="0" cy="114300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3429000" y="2057400"/>
            <a:ext cx="619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+2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3962400" y="262096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–5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  <p:bldP spid="36874" grpId="0"/>
      <p:bldP spid="36875" grpId="0"/>
      <p:bldP spid="36876" grpId="0"/>
      <p:bldP spid="36880" grpId="0" animBg="1"/>
      <p:bldP spid="36882" grpId="0" animBg="1"/>
      <p:bldP spid="36883" grpId="0" animBg="1"/>
      <p:bldP spid="36884" grpId="0"/>
      <p:bldP spid="368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i.neoseeker.com/neo_image/80175/news/3/dualshock4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6214"/>
            <a:ext cx="8270397" cy="530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3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Grid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1054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3559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Use the translation </a:t>
            </a:r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3657600" y="152400"/>
          <a:ext cx="3352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2400"/>
                        <a:ext cx="3352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28600" y="914400"/>
            <a:ext cx="551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What is the image of </a:t>
            </a:r>
            <a:r>
              <a:rPr lang="en-US" i="1"/>
              <a:t>R</a:t>
            </a:r>
            <a:r>
              <a:rPr lang="en-US"/>
              <a:t>(2, –4)? 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29337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971800" y="510540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R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324600" y="19050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(2 – 7, –4 + 4)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010400" y="2514600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(–5, 0)</a:t>
            </a:r>
          </a:p>
        </p:txBody>
      </p:sp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5594350" y="1981200"/>
          <a:ext cx="774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7" imgW="304560" imgH="164880" progId="Equation.DSMT4">
                  <p:embed/>
                </p:oleObj>
              </mc:Choice>
              <mc:Fallback>
                <p:oleObj name="Equation" r:id="rId7" imgW="304560" imgH="164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1981200"/>
                        <a:ext cx="774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6280150" y="2590800"/>
          <a:ext cx="774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9" imgW="304560" imgH="164880" progId="Equation.DSMT4">
                  <p:embed/>
                </p:oleObj>
              </mc:Choice>
              <mc:Fallback>
                <p:oleObj name="Equation" r:id="rId9" imgW="304560" imgH="164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2590800"/>
                        <a:ext cx="774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1265238" y="41497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854075" y="3733800"/>
          <a:ext cx="5143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10" imgW="203040" imgH="164880" progId="Equation.DSMT4">
                  <p:embed/>
                </p:oleObj>
              </mc:Choice>
              <mc:Fallback>
                <p:oleObj name="Equation" r:id="rId10" imgW="20304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3733800"/>
                        <a:ext cx="5143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1371600" y="5181600"/>
            <a:ext cx="1600200" cy="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1371600" y="4267200"/>
            <a:ext cx="0" cy="884238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828800" y="5105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–7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762000" y="4495800"/>
            <a:ext cx="619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+4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  <p:bldP spid="38921" grpId="0"/>
      <p:bldP spid="38922" grpId="0"/>
      <p:bldP spid="38923" grpId="0"/>
      <p:bldP spid="38926" grpId="0" animBg="1"/>
      <p:bldP spid="38928" grpId="0" animBg="1"/>
      <p:bldP spid="38929" grpId="0" animBg="1"/>
      <p:bldP spid="38930" grpId="0"/>
      <p:bldP spid="389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charset="2"/>
              </a:rPr>
              <a:t>                </a:t>
            </a:r>
            <a:r>
              <a:rPr lang="en-US"/>
              <a:t>is the image of </a:t>
            </a:r>
            <a:r>
              <a:rPr lang="en-US">
                <a:sym typeface="Symbol" charset="2"/>
              </a:rPr>
              <a:t></a:t>
            </a:r>
            <a:r>
              <a:rPr lang="en-US" i="1"/>
              <a:t>ABC</a:t>
            </a:r>
            <a:r>
              <a:rPr lang="en-US"/>
              <a:t> after a translation.  Write a rule for the translation.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514350" y="228600"/>
          <a:ext cx="15430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4" imgW="520560" imgH="177480" progId="Equation.DSMT4">
                  <p:embed/>
                </p:oleObj>
              </mc:Choice>
              <mc:Fallback>
                <p:oleObj name="Equation" r:id="rId4" imgW="52056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"/>
                        <a:ext cx="15430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12750" r="36656" b="10249"/>
          <a:stretch>
            <a:fillRect/>
          </a:stretch>
        </p:blipFill>
        <p:spPr bwMode="auto">
          <a:xfrm>
            <a:off x="228600" y="1447800"/>
            <a:ext cx="47815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5141913" y="1981200"/>
          <a:ext cx="35782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7" imgW="1434960" imgH="253800" progId="Equation.DSMT4">
                  <p:embed/>
                </p:oleObj>
              </mc:Choice>
              <mc:Fallback>
                <p:oleObj name="Equation" r:id="rId7" imgW="143496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1981200"/>
                        <a:ext cx="35782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838200" y="4343400"/>
            <a:ext cx="2286000" cy="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838200" y="2971800"/>
            <a:ext cx="0" cy="137160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600200" y="4267200"/>
            <a:ext cx="69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–5 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28600" y="3352800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+3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7" grpId="0" animBg="1"/>
      <p:bldP spid="43018" grpId="0"/>
      <p:bldP spid="430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383</Words>
  <Application>Microsoft Office PowerPoint</Application>
  <PresentationFormat>On-screen Show (4:3)</PresentationFormat>
  <Paragraphs>116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Symbol</vt:lpstr>
      <vt:lpstr>Default Design</vt:lpstr>
      <vt:lpstr>MathType 6.0 Equation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Charlotte</dc:creator>
  <cp:lastModifiedBy>Bui, Joe</cp:lastModifiedBy>
  <cp:revision>56</cp:revision>
  <dcterms:created xsi:type="dcterms:W3CDTF">2007-10-05T06:07:50Z</dcterms:created>
  <dcterms:modified xsi:type="dcterms:W3CDTF">2014-03-04T17:05:07Z</dcterms:modified>
</cp:coreProperties>
</file>